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00"/>
    <a:srgbClr val="FF0000"/>
    <a:srgbClr val="FFFFFF"/>
    <a:srgbClr val="CCFF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2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6A296EB-E0A4-4A5A-94B0-20700DA7124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19457F6-4944-4840-B8DE-716C606C729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89A64DF-E836-469B-B866-BABA7CEC3DBE}" type="slidenum">
              <a:rPr lang="en-US"/>
              <a:pPr/>
              <a:t>1</a:t>
            </a:fld>
            <a:endParaRPr lang="en-US"/>
          </a:p>
        </p:txBody>
      </p:sp>
      <p:sp>
        <p:nvSpPr>
          <p:cNvPr id="163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128ACEA-94EB-4505-BF76-F7C121B13EB0}" type="slidenum">
              <a:rPr lang="en-US"/>
              <a:pPr/>
              <a:t>2</a:t>
            </a:fld>
            <a:endParaRPr lang="en-US"/>
          </a:p>
        </p:txBody>
      </p:sp>
      <p:sp>
        <p:nvSpPr>
          <p:cNvPr id="1843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819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19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819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9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0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08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820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1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27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8228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29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0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1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2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3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4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5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6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7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8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39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0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1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2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3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4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245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8246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7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8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49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0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1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252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8253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8254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55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56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57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825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25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260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261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262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5463B308-EBDC-4EC8-97C9-2250FB480C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9699B5-9EAA-4D52-A8E2-4CDDBA73FA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C7B8B6-2B34-49F3-93E2-5F0BC46539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00BC61-1EAA-44B4-BA4A-07FED9B717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2839C-76BB-43F3-B828-CA23D7442C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B7E567-834E-4A13-9FA6-38FC7A660F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C47FB0-A5E8-4891-AA1E-8289007B70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E77C4E-6073-4822-A6DA-D9CE7791D1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8898EC-A442-4883-9787-A5144F4861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27303F-9E9E-4489-A0ED-DD2568D52E0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31FF7D-8AF7-4E15-91EF-0E5830005A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171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717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173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717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7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18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718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8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19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204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720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0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1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222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722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22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7230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723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3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3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723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sp>
        <p:nvSpPr>
          <p:cNvPr id="723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23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23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723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  <p:sp>
        <p:nvSpPr>
          <p:cNvPr id="723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FF01298-9248-4E27-BAD6-34C65D6E5146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hyperlink" Target="http://storm.aoml.noaa.gov/hwrfx/" TargetMode="External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381000"/>
          </a:xfrm>
          <a:noFill/>
          <a:ln/>
        </p:spPr>
        <p:txBody>
          <a:bodyPr anchorCtr="0"/>
          <a:lstStyle/>
          <a:p>
            <a:r>
              <a:rPr lang="en-US" b="1">
                <a:solidFill>
                  <a:schemeClr val="tx1"/>
                </a:solidFill>
              </a:rPr>
              <a:t>HFIP Demo Project Update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4419600" cy="5029200"/>
          </a:xfrm>
          <a:noFill/>
          <a:ln/>
        </p:spPr>
        <p:txBody>
          <a:bodyPr/>
          <a:lstStyle/>
          <a:p>
            <a:endParaRPr lang="en-US" sz="800" b="1"/>
          </a:p>
          <a:p>
            <a:r>
              <a:rPr lang="en-US" sz="1800" b="1"/>
              <a:t>78 real-time simulations so far</a:t>
            </a:r>
          </a:p>
          <a:p>
            <a:endParaRPr lang="en-US" sz="1200" b="1"/>
          </a:p>
          <a:p>
            <a:r>
              <a:rPr lang="en-US" sz="1800" b="1"/>
              <a:t>Storms this season:</a:t>
            </a:r>
          </a:p>
          <a:p>
            <a:pPr lvl="1">
              <a:buFont typeface="Wingdings" pitchFamily="2" charset="2"/>
              <a:buNone/>
            </a:pPr>
            <a:endParaRPr lang="en-US" sz="800" b="1"/>
          </a:p>
          <a:p>
            <a:pPr lvl="1"/>
            <a:r>
              <a:rPr lang="en-US" sz="1600" b="1"/>
              <a:t>ANA:  11 cycles of data</a:t>
            </a:r>
          </a:p>
          <a:p>
            <a:pPr lvl="1"/>
            <a:endParaRPr lang="en-US" sz="1600" b="1"/>
          </a:p>
          <a:p>
            <a:pPr lvl="1"/>
            <a:r>
              <a:rPr lang="en-US" sz="1600" b="1"/>
              <a:t>BILL: 17 cycles of data</a:t>
            </a:r>
          </a:p>
          <a:p>
            <a:pPr lvl="1"/>
            <a:endParaRPr lang="en-US" sz="1600" b="1"/>
          </a:p>
          <a:p>
            <a:pPr lvl="1"/>
            <a:r>
              <a:rPr lang="en-US" sz="1600" b="1"/>
              <a:t>DANNY: 6 cycles of data</a:t>
            </a:r>
          </a:p>
          <a:p>
            <a:pPr lvl="1"/>
            <a:endParaRPr lang="en-US" sz="1600" b="1"/>
          </a:p>
          <a:p>
            <a:pPr lvl="1"/>
            <a:r>
              <a:rPr lang="en-US" sz="1600" b="1"/>
              <a:t>ERIKA: 6 cycles of data</a:t>
            </a:r>
          </a:p>
          <a:p>
            <a:pPr lvl="1"/>
            <a:endParaRPr lang="en-US" sz="1600" b="1"/>
          </a:p>
          <a:p>
            <a:pPr lvl="1"/>
            <a:r>
              <a:rPr lang="en-US" sz="1600" b="1"/>
              <a:t>FRED: 10 cycles of data</a:t>
            </a:r>
          </a:p>
          <a:p>
            <a:pPr lvl="1"/>
            <a:endParaRPr lang="en-US" sz="1600" b="1"/>
          </a:p>
          <a:p>
            <a:pPr lvl="1"/>
            <a:r>
              <a:rPr lang="en-US" sz="1600" b="1"/>
              <a:t>INVESTs: 28 cycles of data</a:t>
            </a:r>
          </a:p>
          <a:p>
            <a:endParaRPr lang="en-US" sz="1800" b="1"/>
          </a:p>
          <a:p>
            <a:endParaRPr lang="en-US" sz="1800" b="1"/>
          </a:p>
          <a:p>
            <a:endParaRPr lang="en-US" sz="1800" b="1"/>
          </a:p>
          <a:p>
            <a:endParaRPr lang="en-US" sz="1800" b="1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1066800" y="1066800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Latest computational stats on HWRFx simulations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4191000" y="2743200"/>
            <a:ext cx="4953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sz="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n-US" b="1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Latest HFIP DEMO requests!!!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None/>
            </a:pPr>
            <a:endParaRPr lang="en-US" sz="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Re-run all ERIKA, DANNY, and BILL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None/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cases with pure GFS initial conditions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None/>
            </a:pPr>
            <a:endParaRPr lang="en-US" sz="16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Char char="l"/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Re-run all ERIKA, DANNY, and BILL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None/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cases with HWRF initial conditions but</a:t>
            </a:r>
          </a:p>
          <a:p>
            <a:pPr marL="742950" lvl="1" indent="-285750">
              <a:spcBef>
                <a:spcPct val="20000"/>
              </a:spcBef>
              <a:buClr>
                <a:schemeClr val="tx2"/>
              </a:buClr>
              <a:buSzPct val="50000"/>
              <a:buFont typeface="Wingdings" pitchFamily="2" charset="2"/>
              <a:buNone/>
            </a:pPr>
            <a:r>
              <a:rPr lang="en-US" sz="1600" b="1">
                <a:effectLst>
                  <a:outerShdw blurRad="38100" dist="38100" dir="2700000" algn="tl">
                    <a:srgbClr val="000000"/>
                  </a:outerShdw>
                </a:effectLst>
              </a:rPr>
              <a:t>without SAS convection in outer domain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r>
              <a:rPr lang="en-US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Goal: At 9km resolution (outer domain), will microphysical parameterization alone saturate grid volumes quickly?</a:t>
            </a: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Char char="Ø"/>
            </a:pPr>
            <a:endParaRPr lang="en-US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6705600" y="5181600"/>
            <a:ext cx="0" cy="304800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381000"/>
          </a:xfrm>
          <a:noFill/>
          <a:ln/>
        </p:spPr>
        <p:txBody>
          <a:bodyPr anchorCtr="0"/>
          <a:lstStyle/>
          <a:p>
            <a:r>
              <a:rPr lang="en-US" b="1">
                <a:solidFill>
                  <a:schemeClr val="tx1"/>
                </a:solidFill>
              </a:rPr>
              <a:t>HFIP Demo Project Update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209800"/>
            <a:ext cx="4419600" cy="5029200"/>
          </a:xfrm>
          <a:noFill/>
          <a:ln/>
        </p:spPr>
        <p:txBody>
          <a:bodyPr/>
          <a:lstStyle/>
          <a:p>
            <a:endParaRPr lang="en-US" sz="800" b="1"/>
          </a:p>
          <a:p>
            <a:r>
              <a:rPr lang="en-US" sz="1800" b="1"/>
              <a:t>78 real-time simulations so far</a:t>
            </a:r>
          </a:p>
          <a:p>
            <a:pPr lvl="1"/>
            <a:r>
              <a:rPr lang="en-US" sz="1600" b="1"/>
              <a:t>126 hours of forecast each</a:t>
            </a:r>
          </a:p>
          <a:p>
            <a:pPr lvl="1"/>
            <a:endParaRPr lang="en-US" sz="1600" b="1"/>
          </a:p>
          <a:p>
            <a:r>
              <a:rPr lang="en-US" sz="1800" b="1"/>
              <a:t>NJET statistics (average):</a:t>
            </a:r>
          </a:p>
          <a:p>
            <a:pPr lvl="1"/>
            <a:r>
              <a:rPr lang="en-US" sz="1600" b="1"/>
              <a:t>Simulation time:</a:t>
            </a:r>
          </a:p>
          <a:p>
            <a:pPr lvl="2"/>
            <a:r>
              <a:rPr lang="en-US" sz="1400" b="1"/>
              <a:t>WPS: 18 minutes</a:t>
            </a:r>
          </a:p>
          <a:p>
            <a:pPr lvl="2"/>
            <a:r>
              <a:rPr lang="en-US" sz="1400" b="1"/>
              <a:t>REAL: 4 minutes</a:t>
            </a:r>
          </a:p>
          <a:p>
            <a:pPr lvl="2"/>
            <a:r>
              <a:rPr lang="en-US" sz="1400" b="1"/>
              <a:t>WRF: 2.3 hours</a:t>
            </a:r>
          </a:p>
          <a:p>
            <a:endParaRPr lang="en-US" sz="1800" b="1"/>
          </a:p>
          <a:p>
            <a:pPr lvl="1"/>
            <a:r>
              <a:rPr lang="en-US" sz="1600" b="1"/>
              <a:t>Post-processing:</a:t>
            </a:r>
          </a:p>
          <a:p>
            <a:pPr lvl="2"/>
            <a:r>
              <a:rPr lang="en-US" sz="1400" b="1"/>
              <a:t>Diapost:  40 minutes</a:t>
            </a:r>
          </a:p>
          <a:p>
            <a:pPr lvl="2"/>
            <a:r>
              <a:rPr lang="en-US" sz="1400" b="1"/>
              <a:t>Graphics:  4 hours</a:t>
            </a:r>
          </a:p>
          <a:p>
            <a:pPr lvl="2">
              <a:buFontTx/>
              <a:buNone/>
            </a:pPr>
            <a:r>
              <a:rPr lang="en-US" sz="1400" b="1"/>
              <a:t>		   12 minutes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1066800" y="1066800"/>
            <a:ext cx="6858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3200">
                <a:effectLst>
                  <a:outerShdw blurRad="38100" dist="38100" dir="2700000" algn="tl">
                    <a:srgbClr val="000000"/>
                  </a:outerShdw>
                </a:effectLst>
              </a:rPr>
              <a:t>Latest computational stats on HWRFx simulations</a:t>
            </a:r>
          </a:p>
        </p:txBody>
      </p:sp>
      <p:sp>
        <p:nvSpPr>
          <p:cNvPr id="17417" name="Line 9"/>
          <p:cNvSpPr>
            <a:spLocks noChangeShapeType="1"/>
          </p:cNvSpPr>
          <p:nvPr/>
        </p:nvSpPr>
        <p:spPr bwMode="auto">
          <a:xfrm>
            <a:off x="2057400" y="5715000"/>
            <a:ext cx="838200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3886200" y="2667000"/>
            <a:ext cx="4953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r>
              <a:rPr lang="en-US" sz="2400">
                <a:effectLst>
                  <a:outerShdw blurRad="38100" dist="38100" dir="2700000" algn="tl">
                    <a:srgbClr val="000000"/>
                  </a:outerShdw>
                </a:effectLst>
                <a:hlinkClick r:id="rId3"/>
              </a:rPr>
              <a:t>http://storm.aoml.noaa.gov/hwrfx/</a:t>
            </a:r>
            <a:endParaRPr lang="en-US" sz="240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17419" name="Picture 11" descr="850-200_shear_0h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38600" y="3200400"/>
            <a:ext cx="4648200" cy="3486150"/>
          </a:xfrm>
          <a:prstGeom prst="rect">
            <a:avLst/>
          </a:prstGeom>
          <a:noFill/>
        </p:spPr>
      </p:pic>
      <p:pic>
        <p:nvPicPr>
          <p:cNvPr id="17420" name="Picture 12" descr="rh_850_0h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8600" y="3200400"/>
            <a:ext cx="4648200" cy="3486150"/>
          </a:xfrm>
          <a:prstGeom prst="rect">
            <a:avLst/>
          </a:prstGeom>
          <a:noFill/>
        </p:spPr>
      </p:pic>
      <p:pic>
        <p:nvPicPr>
          <p:cNvPr id="17421" name="Picture 13" descr="precipswath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38600" y="3200400"/>
            <a:ext cx="4648200" cy="3486150"/>
          </a:xfrm>
          <a:prstGeom prst="rect">
            <a:avLst/>
          </a:prstGeom>
          <a:noFill/>
        </p:spPr>
      </p:pic>
      <p:pic>
        <p:nvPicPr>
          <p:cNvPr id="17422" name="Picture 14" descr="thetaeprof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038600" y="3200400"/>
            <a:ext cx="4648200" cy="3486150"/>
          </a:xfrm>
          <a:prstGeom prst="rect">
            <a:avLst/>
          </a:prstGeom>
          <a:noFill/>
        </p:spPr>
      </p:pic>
      <p:pic>
        <p:nvPicPr>
          <p:cNvPr id="17423" name="Picture 15" descr="vort_850_0hr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38600" y="3200400"/>
            <a:ext cx="4648200" cy="3486150"/>
          </a:xfrm>
          <a:prstGeom prst="rect">
            <a:avLst/>
          </a:prstGeom>
          <a:noFill/>
        </p:spPr>
      </p:pic>
      <p:pic>
        <p:nvPicPr>
          <p:cNvPr id="17424" name="Picture 16" descr="maxwindswath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38600" y="3200400"/>
            <a:ext cx="4648200" cy="3486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8" grpId="0"/>
    </p:bldLst>
  </p:timing>
</p:sld>
</file>

<file path=ppt/theme/theme1.xml><?xml version="1.0" encoding="utf-8"?>
<a:theme xmlns:a="http://schemas.openxmlformats.org/drawingml/2006/main" name="Ripple">
  <a:themeElements>
    <a:clrScheme name="Ripple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Rip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ipple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ipple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ipple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269</TotalTime>
  <Words>168</Words>
  <Application>Microsoft Office PowerPoint</Application>
  <PresentationFormat>On-screen Show (4:3)</PresentationFormat>
  <Paragraphs>52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Wingdings</vt:lpstr>
      <vt:lpstr>Ripple</vt:lpstr>
      <vt:lpstr>HFIP Demo Project Update</vt:lpstr>
      <vt:lpstr>HFIP Demo Project Update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HQueue and HWRFx Auto-Runner</dc:title>
  <dc:creator>Grilo</dc:creator>
  <cp:lastModifiedBy> </cp:lastModifiedBy>
  <cp:revision>8</cp:revision>
  <dcterms:created xsi:type="dcterms:W3CDTF">2009-07-16T03:09:55Z</dcterms:created>
  <dcterms:modified xsi:type="dcterms:W3CDTF">2009-09-17T14:43:25Z</dcterms:modified>
</cp:coreProperties>
</file>